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5206" r:id="rId2"/>
    <p:sldId id="5237" r:id="rId3"/>
    <p:sldId id="5233" r:id="rId4"/>
    <p:sldId id="5234" r:id="rId5"/>
    <p:sldId id="5235" r:id="rId6"/>
    <p:sldId id="5236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71104B-D6A8-F281-EF12-8FF6B87DF95A}" name="Santos José Díaz Pastor" initials="SJDP" userId="S::sdiazp@comillas.edu::27214368-9020-41a6-8946-038b69abc6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Ignacio Perez-Arriaga" initials="JIPA" lastIdx="1" clrIdx="0">
    <p:extLst>
      <p:ext uri="{19B8F6BF-5375-455C-9EA6-DF929625EA0E}">
        <p15:presenceInfo xmlns:p15="http://schemas.microsoft.com/office/powerpoint/2012/main" userId="S::ipa@mit.edu::e63916a0-daeb-4f8a-831f-111a559756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4C0B"/>
    <a:srgbClr val="FF4300"/>
    <a:srgbClr val="FE4900"/>
    <a:srgbClr val="EF7B00"/>
    <a:srgbClr val="DEE08A"/>
    <a:srgbClr val="D5E07D"/>
    <a:srgbClr val="EF7C3E"/>
    <a:srgbClr val="EAA543"/>
    <a:srgbClr val="D0E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4" autoAdjust="0"/>
    <p:restoredTop sz="89058" autoAdjust="0"/>
  </p:normalViewPr>
  <p:slideViewPr>
    <p:cSldViewPr snapToGrid="0" snapToObjects="1">
      <p:cViewPr varScale="1">
        <p:scale>
          <a:sx n="94" d="100"/>
          <a:sy n="94" d="100"/>
        </p:scale>
        <p:origin x="48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45754-CFA4-0447-8EAB-133D43935567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C3F46-D334-2D4B-8318-D61D8EDE41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27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62D3-81F4-9248-980B-841D0173FC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40A3-4638-AE4C-8243-81286329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551A6-8FDC-C44B-9C90-862EAA5E1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18E9C-0682-0C49-9814-66702C55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98AFE4-3532-C34A-BBAD-A94EA90DD9CB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A17E-EFA6-864E-9E0C-79EA7C29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10F18-7CF4-2B42-811C-A8A802DB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01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1378-3E40-F344-B4B4-2855435A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9E6FC-DCDB-1042-A9B8-D4BFC7731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A396-5DCD-F24D-8480-A628AD67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48BFE-73CE-7242-9A98-E22DC486ACA0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4451-7206-7647-B96F-ED76C7CA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63571-3358-FA4E-8890-114D3E93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1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108D0-EA33-D14F-B015-FDEEE1C2D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91488-EEF4-4341-9737-9721E78D9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5D022-ECE0-014F-AAE0-3D0DF320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A4AE9-31F7-594E-B02E-94948A70E200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FD429-6A19-BC47-B6B8-887CAA72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BA121-6556-1342-B9B5-21EABC6A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22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06C8-6A97-9449-BD6B-F777CE79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1E72-773A-954E-A382-C949A5CB9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2CFDB-1292-164F-BE21-B5814462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D543A6-E57F-8C4B-A8FF-5750DADC8E25}" type="datetime1">
              <a:rPr lang="es-ES_tradnl" smtClean="0"/>
              <a:t>28/10/2022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91206-CDF1-5141-9A53-084CF99E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9AC3B-5E14-6E4B-AF7D-211D4119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56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6144-78DE-6F4A-9CC0-8E31A054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A7EE3-B6B7-814E-B827-2D94F4557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735C-5CDB-2049-A682-E674DA89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5395B-21DB-C247-9AD1-D051A9FAC5B1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7120C-FA35-4742-9076-5B12D442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6CD75-6E26-3B4D-B46B-A57014CA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01E8-5143-2A4F-85B8-AFBCE36F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F41F-8217-0F40-9F8B-0DBEEFD3C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DE120-6D34-4844-8B07-3BAFE3220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6C7AC-8A8C-A748-A0DA-74E77095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57F80-1958-354F-8814-BCFB208E16C7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8A09C-D19E-004B-B97B-44A66D4D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18C25-2BF6-6E47-AAFA-3CDE4256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75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577E-E1F2-F344-9D96-76687D2E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8213-E0C5-A846-B157-3D0CDD187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1E2E6-8D70-CE48-B386-3981A58CD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A8EC0-8D0F-3D44-BDDD-25D023F6F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24964-6FE3-8942-9820-B210D255D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4457B-A422-5248-B464-C08F8A4E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90830-3A9A-7E4C-8261-1DC8FD586B5B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E0359-90ED-BF4C-B45F-FF442742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12CB1-B81A-3349-87A4-D29CBD70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31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FEC1-4906-1A41-A423-D06BAADD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732AA-8138-DC4C-A0B5-024DB3FB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F9B3A-6546-9542-A2D7-A64F22E3E6AC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4D528-D5B0-BD4A-A728-327377E9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07D84-9A67-4445-914B-8B1C7BD3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500" y="6356350"/>
            <a:ext cx="482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300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7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1492-275A-9E4D-B93F-5C6AC9AB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C878-BC55-B24A-A506-17D86306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3A2E-D0F3-0442-A9C9-194D485BC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4FBD5-920D-054E-AC16-4B44B411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0B647-2EB7-324D-B931-42C215803239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8E3D7-758A-434A-B386-A426DE28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7DCFB-BA11-9B4A-8754-8E1E86A0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2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09A6-A650-FC44-9380-76150369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F61A3-86EE-594E-AAF8-FF7A60F9B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AE39B-80AF-7941-B6D0-47B33233D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50E12-4A34-8544-8857-EA012216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FD838-C1C3-E94B-AD05-199829EF9320}" type="datetime1">
              <a:rPr lang="es-ES_tradnl" smtClean="0"/>
              <a:t>28/10/2022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8C4B5-2F85-3149-895C-3F5E054F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E5840-6414-434B-A39F-9E141B5F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19DAC-F736-8D45-946E-BCCB418D8F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71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989E3-6C87-AE43-976F-56C41ED3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339497"/>
            <a:ext cx="11128442" cy="77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04163-733C-A24A-9658-159C651EF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66" y="1225684"/>
            <a:ext cx="11128442" cy="5291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22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00000"/>
          </a:solidFill>
          <a:latin typeface="Avenir Black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lack" panose="020005030200000200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lack" panose="020005030200000200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lack" panose="020005030200000200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lack" panose="020005030200000200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lack" panose="020005030200000200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1696F-9C84-2E4C-8702-92A261381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6"/>
          <a:stretch/>
        </p:blipFill>
        <p:spPr>
          <a:xfrm>
            <a:off x="2092960" y="438079"/>
            <a:ext cx="10099040" cy="1054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5CCB6-620B-7A41-A907-71D3BB5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1" y="1555821"/>
            <a:ext cx="4960512" cy="4146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98E05-2A67-C847-973C-1FB29FB6C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899" y="5763694"/>
            <a:ext cx="4960513" cy="630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A6FA3-3DEE-444D-9B6F-D6CE704C408F}"/>
              </a:ext>
            </a:extLst>
          </p:cNvPr>
          <p:cNvSpPr txBox="1"/>
          <p:nvPr/>
        </p:nvSpPr>
        <p:spPr>
          <a:xfrm>
            <a:off x="3644899" y="6413500"/>
            <a:ext cx="496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>
                <a:solidFill>
                  <a:srgbClr val="FF0000"/>
                </a:solidFill>
              </a:rPr>
              <a:t>2pm-5pm GMT; 3pm-6pm CET; 9am-noon EST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01A28C0-5971-2468-E5C3-741640B7C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75" y="662467"/>
            <a:ext cx="1375702" cy="6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6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A044A-2F0F-4BF3-B0DB-EA1869BC269F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3DDBC-5037-7842-A510-6A50D1E736FF}"/>
              </a:ext>
            </a:extLst>
          </p:cNvPr>
          <p:cNvSpPr txBox="1"/>
          <p:nvPr/>
        </p:nvSpPr>
        <p:spPr>
          <a:xfrm>
            <a:off x="1003300" y="2286000"/>
            <a:ext cx="1016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b="1" dirty="0">
                <a:solidFill>
                  <a:schemeClr val="bg1"/>
                </a:solidFill>
              </a:rPr>
              <a:t>concession</a:t>
            </a:r>
            <a:r>
              <a:rPr lang="en-US" sz="3200" dirty="0">
                <a:solidFill>
                  <a:schemeClr val="bg1"/>
                </a:solidFill>
              </a:rPr>
              <a:t> is any arrangement in which a firm obtains from the government the </a:t>
            </a:r>
            <a:r>
              <a:rPr lang="en-US" sz="3200" b="1" dirty="0">
                <a:solidFill>
                  <a:schemeClr val="bg1"/>
                </a:solidFill>
              </a:rPr>
              <a:t>right to provide a particular service </a:t>
            </a:r>
            <a:r>
              <a:rPr lang="en-US" sz="3200" dirty="0">
                <a:solidFill>
                  <a:schemeClr val="bg1"/>
                </a:solidFill>
              </a:rPr>
              <a:t>under conditions of significant market power. </a:t>
            </a:r>
          </a:p>
          <a:p>
            <a:pPr algn="ctr"/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37797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77976-9058-8646-8B07-07999F67B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98" y="539750"/>
            <a:ext cx="4419600" cy="577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780AEF-4AD6-A940-9AFE-30B95EE9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671" y="2327363"/>
            <a:ext cx="43815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9E49D-370E-0C4D-B550-B5082E520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96" y="158750"/>
            <a:ext cx="4533900" cy="654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28083-3D9B-1348-A302-DD9E55BE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497" y="202514"/>
            <a:ext cx="4445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896F0-B34A-DD47-938C-C3008944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44" y="501650"/>
            <a:ext cx="4229100" cy="585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AC303-F34C-CE46-9F18-8B6D08E3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72" y="2237433"/>
            <a:ext cx="4089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8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927774"/>
            <a:ext cx="6121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dirty="0">
                <a:solidFill>
                  <a:srgbClr val="800000"/>
                </a:solidFill>
                <a:latin typeface="Avenir Black"/>
              </a:rPr>
              <a:t>Learnings</a:t>
            </a:r>
            <a:endParaRPr lang="en-US" sz="2400" dirty="0">
              <a:solidFill>
                <a:srgbClr val="800000"/>
              </a:solidFill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“When supported by the government, properly incentivized, and placed within an appropriate legal framework, concessions can be a useful tool for attracting private resources, managerial expertise, and technical know-how to address the enormous challenge of rural electrification.”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“Indeed, concessions can potentially accelerate rural electrification in ways that neither the public nor the private partner can accomplish on its own.”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C6FFB-57BE-0441-80F5-CC136097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533399"/>
            <a:ext cx="4838700" cy="55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6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Ignacio Perez-Arriaga</dc:creator>
  <cp:lastModifiedBy>Laura Mellado</cp:lastModifiedBy>
  <cp:revision>800</cp:revision>
  <cp:lastPrinted>2022-02-16T08:50:18Z</cp:lastPrinted>
  <dcterms:created xsi:type="dcterms:W3CDTF">2019-09-04T08:38:30Z</dcterms:created>
  <dcterms:modified xsi:type="dcterms:W3CDTF">2022-10-28T08:09:47Z</dcterms:modified>
</cp:coreProperties>
</file>